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585" r:id="rId2"/>
    <p:sldId id="605" r:id="rId3"/>
    <p:sldId id="683" r:id="rId4"/>
    <p:sldId id="656" r:id="rId5"/>
    <p:sldId id="690" r:id="rId6"/>
    <p:sldId id="689" r:id="rId7"/>
    <p:sldId id="691" r:id="rId8"/>
    <p:sldId id="686" r:id="rId9"/>
    <p:sldId id="685" r:id="rId10"/>
    <p:sldId id="693" r:id="rId11"/>
    <p:sldId id="692" r:id="rId12"/>
    <p:sldId id="694" r:id="rId13"/>
    <p:sldId id="684" r:id="rId14"/>
    <p:sldId id="695" r:id="rId15"/>
    <p:sldId id="672" r:id="rId16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CD5"/>
    <a:srgbClr val="7F7FA9"/>
    <a:srgbClr val="FF6600"/>
    <a:srgbClr val="F2F2F2"/>
    <a:srgbClr val="A5A5C3"/>
    <a:srgbClr val="D9D9D9"/>
    <a:srgbClr val="009999"/>
    <a:srgbClr val="666699"/>
    <a:srgbClr val="C440DE"/>
    <a:srgbClr val="87F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0860" autoAdjust="0"/>
  </p:normalViewPr>
  <p:slideViewPr>
    <p:cSldViewPr snapToGrid="0">
      <p:cViewPr varScale="1">
        <p:scale>
          <a:sx n="66" d="100"/>
          <a:sy n="66" d="100"/>
        </p:scale>
        <p:origin x="84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201</a:t>
            </a:r>
            <a:r>
              <a:rPr lang="uk-UA">
                <a:solidFill>
                  <a:schemeClr val="tx1"/>
                </a:solidFill>
              </a:rPr>
              <a:t>7</a:t>
            </a:r>
            <a:r>
              <a:rPr lang="en-US">
                <a:solidFill>
                  <a:schemeClr val="tx1"/>
                </a:solidFill>
              </a:rPr>
              <a:t>/201</a:t>
            </a:r>
            <a:r>
              <a:rPr lang="uk-UA">
                <a:solidFill>
                  <a:schemeClr val="tx1"/>
                </a:solidFill>
              </a:rPr>
              <a:t>8</a:t>
            </a:r>
            <a:endParaRPr lang="en-US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25079397988653529"/>
          <c:y val="0.15915507299812559"/>
          <c:w val="0.58420161892914735"/>
          <c:h val="0.542580550820708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2017/2018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70-428E-BB95-AF1ECA71F5A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70-428E-BB95-AF1ECA71F5A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C0-4C48-B61D-590D1A4C6610}"/>
              </c:ext>
            </c:extLst>
          </c:dPt>
          <c:dLbls>
            <c:dLbl>
              <c:idx val="0"/>
              <c:layout>
                <c:manualLayout>
                  <c:x val="-7.7160493827160889E-3"/>
                  <c:y val="-4.4896532494086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70-428E-BB95-AF1ECA71F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учні спеціальних шкіл</c:v>
                </c:pt>
                <c:pt idx="1">
                  <c:v>учні спеціальних класів</c:v>
                </c:pt>
                <c:pt idx="2">
                  <c:v>учні інклюзивних класів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39427</c:v>
                </c:pt>
                <c:pt idx="1">
                  <c:v>5918</c:v>
                </c:pt>
                <c:pt idx="2">
                  <c:v>7179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0-428E-BB95-AF1ECA71F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26167021279493935"/>
          <c:y val="0.15049839330324707"/>
          <c:w val="0.50549173130064351"/>
          <c:h val="0.537276884873547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2018/2019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8F-46CB-B78F-961AC635EB5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F6-44F0-BBAC-7212402100A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F6-44F0-BBAC-7212402100A3}"/>
              </c:ext>
            </c:extLst>
          </c:dPt>
          <c:dLbls>
            <c:dLbl>
              <c:idx val="0"/>
              <c:layout>
                <c:manualLayout>
                  <c:x val="3.5096461115046669E-2"/>
                  <c:y val="-6.2914801317377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8F-46CB-B78F-961AC635E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учні спеціальних шкіл</c:v>
                </c:pt>
                <c:pt idx="1">
                  <c:v>учні спеціальних класів</c:v>
                </c:pt>
                <c:pt idx="2">
                  <c:v>учні інклюзивних класів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37787</c:v>
                </c:pt>
                <c:pt idx="1">
                  <c:v>6230</c:v>
                </c:pt>
                <c:pt idx="2">
                  <c:v>11866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F-46CB-B78F-961AC635E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2019/2020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21-4CF2-8339-64950F7B2DC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21-4CF2-8339-64950F7B2DC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21-4CF2-8339-64950F7B2D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3"/>
                <c:pt idx="0">
                  <c:v>учні спеціальних шкіл</c:v>
                </c:pt>
                <c:pt idx="1">
                  <c:v>учні спеціальних класів</c:v>
                </c:pt>
                <c:pt idx="2">
                  <c:v>учні інклюзивних класів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37014</c:v>
                </c:pt>
                <c:pt idx="1">
                  <c:v>5976</c:v>
                </c:pt>
                <c:pt idx="2">
                  <c:v>19343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3-4DC7-AD0D-B05C3A81B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009782670172871"/>
          <c:y val="2.810457024571361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1.5528183098658733E-4"/>
          <c:y val="0.21876376183434773"/>
          <c:w val="0.83601539637394739"/>
          <c:h val="0.65346024796640201"/>
        </c:manualLayout>
      </c:layout>
      <c:ofPieChart>
        <c:ofPieType val="pie"/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учнів з ООП (01.01.2020)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5C-4B24-9750-B984A3D643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85C-4B24-9750-B984A3D643E2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5C-4B24-9750-B984A3D643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85C-4B24-9750-B984A3D643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5C-4B24-9750-B984A3D643E2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5C-4B24-9750-B984A3D643E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5C-4B24-9750-B984A3D643E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5C-4B24-9750-B984A3D643E2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5C-4B24-9750-B984A3D643E2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5C-4B24-9750-B984A3D64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Аркуш1!$A$2:$A$5</c:f>
              <c:strCache>
                <c:ptCount val="4"/>
                <c:pt idx="0">
                  <c:v>Кількість учнів з ООП, які навчаються в інклюзивних класах</c:v>
                </c:pt>
                <c:pt idx="1">
                  <c:v>Кількість учнів з ООП, які навчаються в спеціальних класах</c:v>
                </c:pt>
                <c:pt idx="2">
                  <c:v>Кількість учнів з ООП, які навчаються в спеціальних ЗО</c:v>
                </c:pt>
                <c:pt idx="3">
                  <c:v>Кількість учнів з ООП, які навчаються в НРЦ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19345</c:v>
                </c:pt>
                <c:pt idx="1">
                  <c:v>5976</c:v>
                </c:pt>
                <c:pt idx="2">
                  <c:v>27265</c:v>
                </c:pt>
                <c:pt idx="3">
                  <c:v>9749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C-4B24-9750-B984A3D64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815381402160007"/>
          <c:y val="0.12841133052346643"/>
          <c:w val="0.27184618597839988"/>
          <c:h val="0.766910431398514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83355966657994"/>
          <c:y val="0.22434084059437043"/>
          <c:w val="0.35736264415264546"/>
          <c:h val="0.766244530787158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2018/2019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8F-46CB-B78F-961AC635EB5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F6-44F0-BBAC-7212402100A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F6-44F0-BBAC-7212402100A3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8A-45B4-8C68-0DF96353864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F64D-4AE5-B114-8227FA776733}"/>
              </c:ext>
            </c:extLst>
          </c:dPt>
          <c:dLbls>
            <c:dLbl>
              <c:idx val="0"/>
              <c:layout>
                <c:manualLayout>
                  <c:x val="-8.1488825438346388E-2"/>
                  <c:y val="0.10198078635530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8F-46CB-B78F-961AC635EB5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8A-45B4-8C68-0DF96353864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4D-4AE5-B114-8227FA776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3"/>
                <c:pt idx="0">
                  <c:v>Безпідставно відмовлено  в відкритті класу</c:v>
                </c:pt>
                <c:pt idx="1">
                  <c:v>Перевищено норми наповнюваності</c:v>
                </c:pt>
                <c:pt idx="2">
                  <c:v>Відкрито з порушеннями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F-46CB-B78F-961AC635E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650979949445657"/>
          <c:y val="0.22958570217985269"/>
          <c:w val="0.35585755558927828"/>
          <c:h val="0.620252898234936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 навчальні плани (ІНП)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28427734563150309"/>
          <c:y val="8.6391753044481989E-2"/>
          <c:w val="0.5156788482228597"/>
          <c:h val="0.5242513329898413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інклюзивне навчання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70-428E-BB95-AF1ECA71F5A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70-428E-BB95-AF1ECA71F5A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C0-4C48-B61D-590D1A4C6610}"/>
              </c:ext>
            </c:extLst>
          </c:dPt>
          <c:dLbls>
            <c:dLbl>
              <c:idx val="0"/>
              <c:layout>
                <c:manualLayout>
                  <c:x val="-0.12320172389245522"/>
                  <c:y val="8.235443955677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70-428E-BB95-AF1ECA71F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Відсутні ІНП</c:v>
                </c:pt>
                <c:pt idx="1">
                  <c:v>ІНП складені без врахування особливостей дитини</c:v>
                </c:pt>
                <c:pt idx="2">
                  <c:v>Безпідставно вилучено/додано навчальний предмет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0-428E-BB95-AF1ECA71F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620157113986227E-2"/>
          <c:y val="0.68063684967198168"/>
          <c:w val="0.94944121813533866"/>
          <c:h val="0.25913866826165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uk-UA" sz="20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-педагогічний супровід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16534701051944"/>
          <c:y val="1.8947652899459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2805229706367755"/>
          <c:y val="8.1870049813530826E-2"/>
          <c:w val="0.38657888771105514"/>
          <c:h val="0.549187325046993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2018/2019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8F-46CB-B78F-961AC635EB5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F6-44F0-BBAC-7212402100A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F6-44F0-BBAC-7212402100A3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8A-45B4-8C68-0DF963538640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F64D-4AE5-B114-8227FA776733}"/>
              </c:ext>
            </c:extLst>
          </c:dPt>
          <c:dLbls>
            <c:dLbl>
              <c:idx val="0"/>
              <c:layout>
                <c:manualLayout>
                  <c:x val="-4.5920424181969559E-2"/>
                  <c:y val="8.57399410129087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8F-46CB-B78F-961AC635E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Відсутні ІПР</c:v>
                </c:pt>
                <c:pt idx="1">
                  <c:v>ІПР складено з порушеннями</c:v>
                </c:pt>
                <c:pt idx="2">
                  <c:v>Корекційно-розвиткові заняття не в повному обсязі</c:v>
                </c:pt>
                <c:pt idx="3">
                  <c:v>Навчальні програми не відповідають потребам дітей</c:v>
                </c:pt>
                <c:pt idx="4">
                  <c:v>Відсутня команда супроводу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12</c:v>
                </c:pt>
                <c:pt idx="2">
                  <c:v>19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F-46CB-B78F-961AC635E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5964705231518195"/>
          <c:w val="1"/>
          <c:h val="0.338342399822972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 ресурси</a:t>
            </a:r>
            <a:r>
              <a:rPr lang="uk-UA" sz="20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0.28427734563150309"/>
          <c:y val="0.12850234122791859"/>
          <c:w val="0.5156788482228597"/>
          <c:h val="0.5242513329898413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інклюзивне навчання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70-428E-BB95-AF1ECA71F5A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70-428E-BB95-AF1ECA71F5A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C0-4C48-B61D-590D1A4C6610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1BB-4BC4-B60D-C64667F43E85}"/>
              </c:ext>
            </c:extLst>
          </c:dPt>
          <c:dLbls>
            <c:dLbl>
              <c:idx val="0"/>
              <c:layout>
                <c:manualLayout>
                  <c:x val="-7.6945910650612528E-2"/>
                  <c:y val="7.98326210946427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70-428E-BB95-AF1ECA71F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 оприлюднено умови доступності</c:v>
                </c:pt>
                <c:pt idx="1">
                  <c:v>Відсутня/необлаштована ресурсна кімната</c:v>
                </c:pt>
                <c:pt idx="2">
                  <c:v>Наявні засоби корекції, дидактичні матеріали не відповідають потребам дітей</c:v>
                </c:pt>
                <c:pt idx="3">
                  <c:v>Недоступність споруди/приміщень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24</c:v>
                </c:pt>
                <c:pt idx="2">
                  <c:v>32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0-428E-BB95-AF1ECA71F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620157113986227E-2"/>
          <c:y val="0.68063684967198168"/>
          <c:w val="0.94944121813533866"/>
          <c:h val="0.25913866826165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81070313252435"/>
          <c:y val="0.14232868688063849"/>
          <c:w val="0.41226717750732728"/>
          <c:h val="0.551954709793213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Стовпець1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8F-46CB-B78F-961AC635EB5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F6-44F0-BBAC-7212402100A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F6-44F0-BBAC-7212402100A3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8A-45B4-8C68-0DF963538640}"/>
              </c:ext>
            </c:extLst>
          </c:dPt>
          <c:dPt>
            <c:idx val="4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F64D-4AE5-B114-8227FA776733}"/>
              </c:ext>
            </c:extLst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4EA-41D7-A82F-399791632A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Не введено посаду асистена вчителя</c:v>
                </c:pt>
                <c:pt idx="1">
                  <c:v>Введено ставку асистента вчителя з порушеннями</c:v>
                </c:pt>
                <c:pt idx="2">
                  <c:v>Не введено ставку асистента вихователя</c:v>
                </c:pt>
                <c:pt idx="3">
                  <c:v>Відсутні фахівція для проведення корекційних занять</c:v>
                </c:pt>
                <c:pt idx="4">
                  <c:v>Корекційні заняття проводять фахівці без належної освіти</c:v>
                </c:pt>
                <c:pt idx="5">
                  <c:v>Не вводено ставки вчителів-дефектологів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19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F-46CB-B78F-961AC635E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"/>
          <c:y val="0.75340526460949553"/>
          <c:w val="1"/>
          <c:h val="0.23601252200808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UA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2A187-0332-47E1-B15C-EABC057CFFA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C1B42BA-4731-48C8-829F-F8F4AF76987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Узагальнює практику застосування законодавства з питань, що належать до її компетенції</a:t>
          </a:r>
          <a:endParaRPr lang="uk-UA" sz="20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66E278-6FA8-4BF1-8C05-63C8FED3ECF3}" type="parTrans" cxnId="{FC5AA1C9-CD62-4F80-BFCB-C096B9E5AA48}">
      <dgm:prSet/>
      <dgm:spPr/>
      <dgm:t>
        <a:bodyPr/>
        <a:lstStyle/>
        <a:p>
          <a:endParaRPr lang="uk-UA"/>
        </a:p>
      </dgm:t>
    </dgm:pt>
    <dgm:pt modelId="{D13FF379-4F37-49E9-BBE4-8CE4B837DD83}" type="sibTrans" cxnId="{FC5AA1C9-CD62-4F80-BFCB-C096B9E5AA48}">
      <dgm:prSet/>
      <dgm:spPr/>
      <dgm:t>
        <a:bodyPr/>
        <a:lstStyle/>
        <a:p>
          <a:endParaRPr lang="uk-UA"/>
        </a:p>
      </dgm:t>
    </dgm:pt>
    <dgm:pt modelId="{3F2D0EE8-2D9A-4317-8BDD-5B0BE136B2D7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Надає рекомендації закладам освіти (крім закладів вищої освіти) щодо організації та функціонування внутрішньої системи забезпечення якості освіти</a:t>
          </a:r>
          <a:endParaRPr lang="uk-UA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931C3A-1548-4256-B3BF-469B5B496CCC}" type="parTrans" cxnId="{2BD2A164-EAEB-4B5D-81C0-D44784FFDFB6}">
      <dgm:prSet/>
      <dgm:spPr/>
      <dgm:t>
        <a:bodyPr/>
        <a:lstStyle/>
        <a:p>
          <a:endParaRPr lang="uk-UA"/>
        </a:p>
      </dgm:t>
    </dgm:pt>
    <dgm:pt modelId="{BB6BE946-AB31-40AE-9DE4-3C790361612C}" type="sibTrans" cxnId="{2BD2A164-EAEB-4B5D-81C0-D44784FFDFB6}">
      <dgm:prSet/>
      <dgm:spPr/>
      <dgm:t>
        <a:bodyPr/>
        <a:lstStyle/>
        <a:p>
          <a:endParaRPr lang="uk-UA"/>
        </a:p>
      </dgm:t>
    </dgm:pt>
    <dgm:pt modelId="{3CFC0265-46C7-4F4D-B387-9EED301B174D}">
      <dgm:prSet phldrT="[Текст]" custT="1"/>
      <dgm:spPr>
        <a:solidFill>
          <a:srgbClr val="5D9CD5"/>
        </a:solidFill>
      </dgm:spPr>
      <dgm:t>
        <a:bodyPr/>
        <a:lstStyle/>
        <a:p>
          <a:r>
            <a:rPr lang="uk-UA" sz="2000" b="0" i="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Проводить моніторинг якості освітньої діяльності та якості освіти </a:t>
          </a:r>
          <a:endParaRPr lang="uk-UA" sz="20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D1628B-4FA3-476E-9785-015618C56CFA}" type="parTrans" cxnId="{17C29C78-52C3-46EC-BAA7-B53AA0C3DB69}">
      <dgm:prSet/>
      <dgm:spPr/>
      <dgm:t>
        <a:bodyPr/>
        <a:lstStyle/>
        <a:p>
          <a:endParaRPr lang="uk-UA"/>
        </a:p>
      </dgm:t>
    </dgm:pt>
    <dgm:pt modelId="{5AB5E958-2303-4516-B3EF-BABBBF09AD49}" type="sibTrans" cxnId="{17C29C78-52C3-46EC-BAA7-B53AA0C3DB69}">
      <dgm:prSet/>
      <dgm:spPr/>
      <dgm:t>
        <a:bodyPr/>
        <a:lstStyle/>
        <a:p>
          <a:endParaRPr lang="uk-UA"/>
        </a:p>
      </dgm:t>
    </dgm:pt>
    <dgm:pt modelId="{6A4858C0-095E-41F0-B2EE-FAB99D34B49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Проводить  інституційний аудит</a:t>
          </a:r>
        </a:p>
      </dgm:t>
    </dgm:pt>
    <dgm:pt modelId="{3186E2FC-EC68-405F-880B-858D3AB8CA07}" type="parTrans" cxnId="{522D6740-D8A1-49A9-8E77-20C350E46FE3}">
      <dgm:prSet/>
      <dgm:spPr/>
      <dgm:t>
        <a:bodyPr/>
        <a:lstStyle/>
        <a:p>
          <a:endParaRPr lang="uk-UA"/>
        </a:p>
      </dgm:t>
    </dgm:pt>
    <dgm:pt modelId="{C818DADC-C29E-4EE8-AF5B-A03C5CB6E8E9}" type="sibTrans" cxnId="{522D6740-D8A1-49A9-8E77-20C350E46FE3}">
      <dgm:prSet/>
      <dgm:spPr/>
      <dgm:t>
        <a:bodyPr/>
        <a:lstStyle/>
        <a:p>
          <a:endParaRPr lang="uk-UA"/>
        </a:p>
      </dgm:t>
    </dgm:pt>
    <dgm:pt modelId="{10D5DEB4-CE98-4DD2-9A0B-092A61D88B7F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uk-UA" sz="2000" b="0" i="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Здійснює  державний нагляд (контроль) за діяльністю закладів освіти щодо дотримання ними вимог законодавства про освіту</a:t>
          </a:r>
          <a:endParaRPr lang="uk-UA" sz="20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476382-820A-489B-9BBE-D3A27B8E9E29}" type="parTrans" cxnId="{F49253A2-A71B-4A92-9149-DA4B6B49FB9D}">
      <dgm:prSet/>
      <dgm:spPr/>
      <dgm:t>
        <a:bodyPr/>
        <a:lstStyle/>
        <a:p>
          <a:endParaRPr lang="uk-UA"/>
        </a:p>
      </dgm:t>
    </dgm:pt>
    <dgm:pt modelId="{C8503A79-9315-45E7-833B-80D4FCDB1090}" type="sibTrans" cxnId="{F49253A2-A71B-4A92-9149-DA4B6B49FB9D}">
      <dgm:prSet/>
      <dgm:spPr/>
      <dgm:t>
        <a:bodyPr/>
        <a:lstStyle/>
        <a:p>
          <a:endParaRPr lang="uk-UA"/>
        </a:p>
      </dgm:t>
    </dgm:pt>
    <dgm:pt modelId="{DAAFC4CA-BDFA-4D56-86EF-FFCE090BBD99}">
      <dgm:prSet custT="1"/>
      <dgm:spPr>
        <a:solidFill>
          <a:schemeClr val="accent1"/>
        </a:solidFill>
      </dgm:spPr>
      <dgm:t>
        <a:bodyPr/>
        <a:lstStyle/>
        <a:p>
          <a:r>
            <a:rPr lang="uk-UA" sz="20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Аналізує діяльність місцевих </a:t>
          </a:r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органів виконавчої влади, органів місцевого самоврядування, їх структурних підрозділів з питань освіти</a:t>
          </a:r>
        </a:p>
      </dgm:t>
    </dgm:pt>
    <dgm:pt modelId="{D07679FF-BB19-4D77-ADBD-07E6B8360F92}" type="parTrans" cxnId="{EA56402D-BCC1-4134-A7C4-A8E74E9201AA}">
      <dgm:prSet/>
      <dgm:spPr/>
      <dgm:t>
        <a:bodyPr/>
        <a:lstStyle/>
        <a:p>
          <a:endParaRPr lang="uk-UA"/>
        </a:p>
      </dgm:t>
    </dgm:pt>
    <dgm:pt modelId="{EF89C923-4225-4025-AA4B-BF3E74D2440A}" type="sibTrans" cxnId="{EA56402D-BCC1-4134-A7C4-A8E74E9201AA}">
      <dgm:prSet/>
      <dgm:spPr/>
      <dgm:t>
        <a:bodyPr/>
        <a:lstStyle/>
        <a:p>
          <a:endParaRPr lang="uk-UA"/>
        </a:p>
      </dgm:t>
    </dgm:pt>
    <dgm:pt modelId="{FBA2DB45-FB14-480A-A892-4048B6D1F273}" type="pres">
      <dgm:prSet presAssocID="{E302A187-0332-47E1-B15C-EABC057CFFA2}" presName="Name0" presStyleCnt="0">
        <dgm:presLayoutVars>
          <dgm:chMax val="7"/>
          <dgm:chPref val="7"/>
          <dgm:dir/>
        </dgm:presLayoutVars>
      </dgm:prSet>
      <dgm:spPr/>
    </dgm:pt>
    <dgm:pt modelId="{EB5655CF-304F-4E4D-9045-97F96D22A04B}" type="pres">
      <dgm:prSet presAssocID="{E302A187-0332-47E1-B15C-EABC057CFFA2}" presName="Name1" presStyleCnt="0"/>
      <dgm:spPr/>
    </dgm:pt>
    <dgm:pt modelId="{A815FE52-8346-42F6-9288-41D26ED8790D}" type="pres">
      <dgm:prSet presAssocID="{E302A187-0332-47E1-B15C-EABC057CFFA2}" presName="cycle" presStyleCnt="0"/>
      <dgm:spPr/>
    </dgm:pt>
    <dgm:pt modelId="{1C4A9955-6EFB-4BD1-BDFD-C1BD945C0156}" type="pres">
      <dgm:prSet presAssocID="{E302A187-0332-47E1-B15C-EABC057CFFA2}" presName="srcNode" presStyleLbl="node1" presStyleIdx="0" presStyleCnt="6"/>
      <dgm:spPr/>
    </dgm:pt>
    <dgm:pt modelId="{5B29A9B6-B363-44D3-98C8-FA2D63EF992A}" type="pres">
      <dgm:prSet presAssocID="{E302A187-0332-47E1-B15C-EABC057CFFA2}" presName="conn" presStyleLbl="parChTrans1D2" presStyleIdx="0" presStyleCnt="1"/>
      <dgm:spPr/>
    </dgm:pt>
    <dgm:pt modelId="{7F7456F7-109A-42E2-8632-42146D2C0B57}" type="pres">
      <dgm:prSet presAssocID="{E302A187-0332-47E1-B15C-EABC057CFFA2}" presName="extraNode" presStyleLbl="node1" presStyleIdx="0" presStyleCnt="6"/>
      <dgm:spPr/>
    </dgm:pt>
    <dgm:pt modelId="{239AF517-4AC3-42BD-A8E7-16380DDC7B3E}" type="pres">
      <dgm:prSet presAssocID="{E302A187-0332-47E1-B15C-EABC057CFFA2}" presName="dstNode" presStyleLbl="node1" presStyleIdx="0" presStyleCnt="6"/>
      <dgm:spPr/>
    </dgm:pt>
    <dgm:pt modelId="{CE86CD2D-6F72-4AFA-8909-E7272D34E0EE}" type="pres">
      <dgm:prSet presAssocID="{9C1B42BA-4731-48C8-829F-F8F4AF769870}" presName="text_1" presStyleLbl="node1" presStyleIdx="0" presStyleCnt="6" custScaleY="143586">
        <dgm:presLayoutVars>
          <dgm:bulletEnabled val="1"/>
        </dgm:presLayoutVars>
      </dgm:prSet>
      <dgm:spPr/>
    </dgm:pt>
    <dgm:pt modelId="{81A15861-5474-4212-80B9-9C1C5741A81D}" type="pres">
      <dgm:prSet presAssocID="{9C1B42BA-4731-48C8-829F-F8F4AF769870}" presName="accent_1" presStyleCnt="0"/>
      <dgm:spPr/>
    </dgm:pt>
    <dgm:pt modelId="{F3957357-5C2E-4C60-BFB1-0C8D02F5AF2A}" type="pres">
      <dgm:prSet presAssocID="{9C1B42BA-4731-48C8-829F-F8F4AF769870}" presName="accentRepeatNode" presStyleLbl="solidFgAcc1" presStyleIdx="0" presStyleCnt="6"/>
      <dgm:spPr>
        <a:solidFill>
          <a:schemeClr val="accent2">
            <a:lumMod val="20000"/>
            <a:lumOff val="80000"/>
          </a:schemeClr>
        </a:solidFill>
      </dgm:spPr>
    </dgm:pt>
    <dgm:pt modelId="{81DCA8EF-078F-49B9-BB0E-BF8B61CC8D4F}" type="pres">
      <dgm:prSet presAssocID="{6A4858C0-095E-41F0-B2EE-FAB99D34B49C}" presName="text_2" presStyleLbl="node1" presStyleIdx="1" presStyleCnt="6">
        <dgm:presLayoutVars>
          <dgm:bulletEnabled val="1"/>
        </dgm:presLayoutVars>
      </dgm:prSet>
      <dgm:spPr/>
    </dgm:pt>
    <dgm:pt modelId="{C7F0AAE9-C740-451B-BC4E-0DF4DFD8F965}" type="pres">
      <dgm:prSet presAssocID="{6A4858C0-095E-41F0-B2EE-FAB99D34B49C}" presName="accent_2" presStyleCnt="0"/>
      <dgm:spPr/>
    </dgm:pt>
    <dgm:pt modelId="{04181960-89EB-46F3-A8F5-0083FD47D59A}" type="pres">
      <dgm:prSet presAssocID="{6A4858C0-095E-41F0-B2EE-FAB99D34B49C}" presName="accentRepeatNode" presStyleLbl="solidFgAcc1" presStyleIdx="1" presStyleCnt="6"/>
      <dgm:spPr>
        <a:solidFill>
          <a:schemeClr val="accent2">
            <a:lumMod val="40000"/>
            <a:lumOff val="60000"/>
          </a:schemeClr>
        </a:solidFill>
      </dgm:spPr>
    </dgm:pt>
    <dgm:pt modelId="{B60BC600-2D2C-4398-870E-593441A08F2A}" type="pres">
      <dgm:prSet presAssocID="{3F2D0EE8-2D9A-4317-8BDD-5B0BE136B2D7}" presName="text_3" presStyleLbl="node1" presStyleIdx="2" presStyleCnt="6" custScaleX="98869" custScaleY="123580">
        <dgm:presLayoutVars>
          <dgm:bulletEnabled val="1"/>
        </dgm:presLayoutVars>
      </dgm:prSet>
      <dgm:spPr/>
    </dgm:pt>
    <dgm:pt modelId="{F1DE6AD8-4308-4B9C-BA6C-BE5E2824FB2C}" type="pres">
      <dgm:prSet presAssocID="{3F2D0EE8-2D9A-4317-8BDD-5B0BE136B2D7}" presName="accent_3" presStyleCnt="0"/>
      <dgm:spPr/>
    </dgm:pt>
    <dgm:pt modelId="{30D7AEE0-E4B0-4AFA-A719-1690F92E2C91}" type="pres">
      <dgm:prSet presAssocID="{3F2D0EE8-2D9A-4317-8BDD-5B0BE136B2D7}" presName="accentRepeatNode" presStyleLbl="solidFgAcc1" presStyleIdx="2" presStyleCnt="6"/>
      <dgm:spPr>
        <a:solidFill>
          <a:schemeClr val="accent2">
            <a:lumMod val="60000"/>
            <a:lumOff val="40000"/>
          </a:schemeClr>
        </a:solidFill>
      </dgm:spPr>
    </dgm:pt>
    <dgm:pt modelId="{77412824-7258-4F53-AE99-0317C4AB286D}" type="pres">
      <dgm:prSet presAssocID="{3CFC0265-46C7-4F4D-B387-9EED301B174D}" presName="text_4" presStyleLbl="node1" presStyleIdx="3" presStyleCnt="6">
        <dgm:presLayoutVars>
          <dgm:bulletEnabled val="1"/>
        </dgm:presLayoutVars>
      </dgm:prSet>
      <dgm:spPr/>
    </dgm:pt>
    <dgm:pt modelId="{5902E272-BBDF-459D-AFFA-63E925527061}" type="pres">
      <dgm:prSet presAssocID="{3CFC0265-46C7-4F4D-B387-9EED301B174D}" presName="accent_4" presStyleCnt="0"/>
      <dgm:spPr/>
    </dgm:pt>
    <dgm:pt modelId="{6F43534C-C70D-4563-9F95-B60C0224C08E}" type="pres">
      <dgm:prSet presAssocID="{3CFC0265-46C7-4F4D-B387-9EED301B174D}" presName="accentRepeatNode" presStyleLbl="solidFgAcc1" presStyleIdx="3" presStyleCnt="6"/>
      <dgm:spPr>
        <a:solidFill>
          <a:schemeClr val="accent2"/>
        </a:solidFill>
      </dgm:spPr>
    </dgm:pt>
    <dgm:pt modelId="{A9615594-3605-40CD-8EFD-87DFCA9E300F}" type="pres">
      <dgm:prSet presAssocID="{DAAFC4CA-BDFA-4D56-86EF-FFCE090BBD99}" presName="text_5" presStyleLbl="node1" presStyleIdx="4" presStyleCnt="6" custScaleY="142248">
        <dgm:presLayoutVars>
          <dgm:bulletEnabled val="1"/>
        </dgm:presLayoutVars>
      </dgm:prSet>
      <dgm:spPr/>
    </dgm:pt>
    <dgm:pt modelId="{8F76DB30-0DFE-4FA4-8247-634D6327CF8B}" type="pres">
      <dgm:prSet presAssocID="{DAAFC4CA-BDFA-4D56-86EF-FFCE090BBD99}" presName="accent_5" presStyleCnt="0"/>
      <dgm:spPr/>
    </dgm:pt>
    <dgm:pt modelId="{16FC247F-E8DE-4D08-BB8B-CE7C3FF894EE}" type="pres">
      <dgm:prSet presAssocID="{DAAFC4CA-BDFA-4D56-86EF-FFCE090BBD99}" presName="accentRepeatNode" presStyleLbl="solidFgAcc1" presStyleIdx="4" presStyleCnt="6"/>
      <dgm:spPr>
        <a:solidFill>
          <a:schemeClr val="accent2">
            <a:lumMod val="75000"/>
          </a:schemeClr>
        </a:solidFill>
      </dgm:spPr>
    </dgm:pt>
    <dgm:pt modelId="{41D40B51-28F8-4965-AE20-1468BBC37FEE}" type="pres">
      <dgm:prSet presAssocID="{10D5DEB4-CE98-4DD2-9A0B-092A61D88B7F}" presName="text_6" presStyleLbl="node1" presStyleIdx="5" presStyleCnt="6" custScaleX="99503" custScaleY="141339" custLinFactNeighborX="666" custLinFactNeighborY="22401">
        <dgm:presLayoutVars>
          <dgm:bulletEnabled val="1"/>
        </dgm:presLayoutVars>
      </dgm:prSet>
      <dgm:spPr/>
    </dgm:pt>
    <dgm:pt modelId="{1734EA4A-1E9D-47CB-A0AF-E5E324027FCD}" type="pres">
      <dgm:prSet presAssocID="{10D5DEB4-CE98-4DD2-9A0B-092A61D88B7F}" presName="accent_6" presStyleCnt="0"/>
      <dgm:spPr/>
    </dgm:pt>
    <dgm:pt modelId="{0EA8DF69-6043-444E-A048-BFC8791B48C7}" type="pres">
      <dgm:prSet presAssocID="{10D5DEB4-CE98-4DD2-9A0B-092A61D88B7F}" presName="accentRepeatNode" presStyleLbl="solidFgAcc1" presStyleIdx="5" presStyleCnt="6" custScaleX="97025" custScaleY="92111" custLinFactNeighborX="9089" custLinFactNeighborY="22394"/>
      <dgm:spPr>
        <a:solidFill>
          <a:schemeClr val="accent2">
            <a:lumMod val="50000"/>
          </a:schemeClr>
        </a:solidFill>
      </dgm:spPr>
    </dgm:pt>
  </dgm:ptLst>
  <dgm:cxnLst>
    <dgm:cxn modelId="{EA56402D-BCC1-4134-A7C4-A8E74E9201AA}" srcId="{E302A187-0332-47E1-B15C-EABC057CFFA2}" destId="{DAAFC4CA-BDFA-4D56-86EF-FFCE090BBD99}" srcOrd="4" destOrd="0" parTransId="{D07679FF-BB19-4D77-ADBD-07E6B8360F92}" sibTransId="{EF89C923-4225-4025-AA4B-BF3E74D2440A}"/>
    <dgm:cxn modelId="{823C5238-A678-48AE-B944-9F8F0BB6A0EB}" type="presOf" srcId="{E302A187-0332-47E1-B15C-EABC057CFFA2}" destId="{FBA2DB45-FB14-480A-A892-4048B6D1F273}" srcOrd="0" destOrd="0" presId="urn:microsoft.com/office/officeart/2008/layout/VerticalCurvedList"/>
    <dgm:cxn modelId="{522D6740-D8A1-49A9-8E77-20C350E46FE3}" srcId="{E302A187-0332-47E1-B15C-EABC057CFFA2}" destId="{6A4858C0-095E-41F0-B2EE-FAB99D34B49C}" srcOrd="1" destOrd="0" parTransId="{3186E2FC-EC68-405F-880B-858D3AB8CA07}" sibTransId="{C818DADC-C29E-4EE8-AF5B-A03C5CB6E8E9}"/>
    <dgm:cxn modelId="{2BD2A164-EAEB-4B5D-81C0-D44784FFDFB6}" srcId="{E302A187-0332-47E1-B15C-EABC057CFFA2}" destId="{3F2D0EE8-2D9A-4317-8BDD-5B0BE136B2D7}" srcOrd="2" destOrd="0" parTransId="{F6931C3A-1548-4256-B3BF-469B5B496CCC}" sibTransId="{BB6BE946-AB31-40AE-9DE4-3C790361612C}"/>
    <dgm:cxn modelId="{17C29C78-52C3-46EC-BAA7-B53AA0C3DB69}" srcId="{E302A187-0332-47E1-B15C-EABC057CFFA2}" destId="{3CFC0265-46C7-4F4D-B387-9EED301B174D}" srcOrd="3" destOrd="0" parTransId="{9DD1628B-4FA3-476E-9785-015618C56CFA}" sibTransId="{5AB5E958-2303-4516-B3EF-BABBBF09AD49}"/>
    <dgm:cxn modelId="{0E315A8D-912B-48D0-BA02-8F8539DC6BE7}" type="presOf" srcId="{D13FF379-4F37-49E9-BBE4-8CE4B837DD83}" destId="{5B29A9B6-B363-44D3-98C8-FA2D63EF992A}" srcOrd="0" destOrd="0" presId="urn:microsoft.com/office/officeart/2008/layout/VerticalCurvedList"/>
    <dgm:cxn modelId="{F89BAE8E-13A4-4FF4-B054-23CBDD249DAF}" type="presOf" srcId="{3F2D0EE8-2D9A-4317-8BDD-5B0BE136B2D7}" destId="{B60BC600-2D2C-4398-870E-593441A08F2A}" srcOrd="0" destOrd="0" presId="urn:microsoft.com/office/officeart/2008/layout/VerticalCurvedList"/>
    <dgm:cxn modelId="{F49253A2-A71B-4A92-9149-DA4B6B49FB9D}" srcId="{E302A187-0332-47E1-B15C-EABC057CFFA2}" destId="{10D5DEB4-CE98-4DD2-9A0B-092A61D88B7F}" srcOrd="5" destOrd="0" parTransId="{0D476382-820A-489B-9BBE-D3A27B8E9E29}" sibTransId="{C8503A79-9315-45E7-833B-80D4FCDB1090}"/>
    <dgm:cxn modelId="{8FFF0DA5-FDB0-42B7-A488-5398E8C72708}" type="presOf" srcId="{6A4858C0-095E-41F0-B2EE-FAB99D34B49C}" destId="{81DCA8EF-078F-49B9-BB0E-BF8B61CC8D4F}" srcOrd="0" destOrd="0" presId="urn:microsoft.com/office/officeart/2008/layout/VerticalCurvedList"/>
    <dgm:cxn modelId="{6793C3AF-2A57-4468-992B-554023AD3B40}" type="presOf" srcId="{DAAFC4CA-BDFA-4D56-86EF-FFCE090BBD99}" destId="{A9615594-3605-40CD-8EFD-87DFCA9E300F}" srcOrd="0" destOrd="0" presId="urn:microsoft.com/office/officeart/2008/layout/VerticalCurvedList"/>
    <dgm:cxn modelId="{FC5AA1C9-CD62-4F80-BFCB-C096B9E5AA48}" srcId="{E302A187-0332-47E1-B15C-EABC057CFFA2}" destId="{9C1B42BA-4731-48C8-829F-F8F4AF769870}" srcOrd="0" destOrd="0" parTransId="{7366E278-6FA8-4BF1-8C05-63C8FED3ECF3}" sibTransId="{D13FF379-4F37-49E9-BBE4-8CE4B837DD83}"/>
    <dgm:cxn modelId="{3D2735D8-C52F-415E-BD86-A37803ABBC15}" type="presOf" srcId="{10D5DEB4-CE98-4DD2-9A0B-092A61D88B7F}" destId="{41D40B51-28F8-4965-AE20-1468BBC37FEE}" srcOrd="0" destOrd="0" presId="urn:microsoft.com/office/officeart/2008/layout/VerticalCurvedList"/>
    <dgm:cxn modelId="{70FE6FF1-F66F-4C8F-9319-35EB200DDD88}" type="presOf" srcId="{3CFC0265-46C7-4F4D-B387-9EED301B174D}" destId="{77412824-7258-4F53-AE99-0317C4AB286D}" srcOrd="0" destOrd="0" presId="urn:microsoft.com/office/officeart/2008/layout/VerticalCurvedList"/>
    <dgm:cxn modelId="{F24584F6-F5E3-4F92-9361-F21AAFF8432C}" type="presOf" srcId="{9C1B42BA-4731-48C8-829F-F8F4AF769870}" destId="{CE86CD2D-6F72-4AFA-8909-E7272D34E0EE}" srcOrd="0" destOrd="0" presId="urn:microsoft.com/office/officeart/2008/layout/VerticalCurvedList"/>
    <dgm:cxn modelId="{EEDBAF03-5290-424B-A327-D8558C265ED2}" type="presParOf" srcId="{FBA2DB45-FB14-480A-A892-4048B6D1F273}" destId="{EB5655CF-304F-4E4D-9045-97F96D22A04B}" srcOrd="0" destOrd="0" presId="urn:microsoft.com/office/officeart/2008/layout/VerticalCurvedList"/>
    <dgm:cxn modelId="{E9A6F6D9-A50C-4CD5-90DC-E7F2FBBD0748}" type="presParOf" srcId="{EB5655CF-304F-4E4D-9045-97F96D22A04B}" destId="{A815FE52-8346-42F6-9288-41D26ED8790D}" srcOrd="0" destOrd="0" presId="urn:microsoft.com/office/officeart/2008/layout/VerticalCurvedList"/>
    <dgm:cxn modelId="{F1A82D14-3004-4258-AE86-B7D8202D3C3C}" type="presParOf" srcId="{A815FE52-8346-42F6-9288-41D26ED8790D}" destId="{1C4A9955-6EFB-4BD1-BDFD-C1BD945C0156}" srcOrd="0" destOrd="0" presId="urn:microsoft.com/office/officeart/2008/layout/VerticalCurvedList"/>
    <dgm:cxn modelId="{6119B46B-4080-4009-A5FA-90A70979928A}" type="presParOf" srcId="{A815FE52-8346-42F6-9288-41D26ED8790D}" destId="{5B29A9B6-B363-44D3-98C8-FA2D63EF992A}" srcOrd="1" destOrd="0" presId="urn:microsoft.com/office/officeart/2008/layout/VerticalCurvedList"/>
    <dgm:cxn modelId="{EBC025BC-213C-4A80-BD70-6B8408AED42B}" type="presParOf" srcId="{A815FE52-8346-42F6-9288-41D26ED8790D}" destId="{7F7456F7-109A-42E2-8632-42146D2C0B57}" srcOrd="2" destOrd="0" presId="urn:microsoft.com/office/officeart/2008/layout/VerticalCurvedList"/>
    <dgm:cxn modelId="{6B4BFE92-6E08-4CA9-B48C-8C219DC6138F}" type="presParOf" srcId="{A815FE52-8346-42F6-9288-41D26ED8790D}" destId="{239AF517-4AC3-42BD-A8E7-16380DDC7B3E}" srcOrd="3" destOrd="0" presId="urn:microsoft.com/office/officeart/2008/layout/VerticalCurvedList"/>
    <dgm:cxn modelId="{FB3FA3C9-4CC1-480F-BD03-97E5CFBB9DBE}" type="presParOf" srcId="{EB5655CF-304F-4E4D-9045-97F96D22A04B}" destId="{CE86CD2D-6F72-4AFA-8909-E7272D34E0EE}" srcOrd="1" destOrd="0" presId="urn:microsoft.com/office/officeart/2008/layout/VerticalCurvedList"/>
    <dgm:cxn modelId="{B2631FE1-F1AB-4A59-8EBC-F39FAC8A5871}" type="presParOf" srcId="{EB5655CF-304F-4E4D-9045-97F96D22A04B}" destId="{81A15861-5474-4212-80B9-9C1C5741A81D}" srcOrd="2" destOrd="0" presId="urn:microsoft.com/office/officeart/2008/layout/VerticalCurvedList"/>
    <dgm:cxn modelId="{4C3249CE-106F-4ABB-A08A-31F6B4EACA23}" type="presParOf" srcId="{81A15861-5474-4212-80B9-9C1C5741A81D}" destId="{F3957357-5C2E-4C60-BFB1-0C8D02F5AF2A}" srcOrd="0" destOrd="0" presId="urn:microsoft.com/office/officeart/2008/layout/VerticalCurvedList"/>
    <dgm:cxn modelId="{95199430-4848-481F-8A6A-F8366D8FC95E}" type="presParOf" srcId="{EB5655CF-304F-4E4D-9045-97F96D22A04B}" destId="{81DCA8EF-078F-49B9-BB0E-BF8B61CC8D4F}" srcOrd="3" destOrd="0" presId="urn:microsoft.com/office/officeart/2008/layout/VerticalCurvedList"/>
    <dgm:cxn modelId="{DE873870-4D85-4FCE-B028-65AC2DE5A688}" type="presParOf" srcId="{EB5655CF-304F-4E4D-9045-97F96D22A04B}" destId="{C7F0AAE9-C740-451B-BC4E-0DF4DFD8F965}" srcOrd="4" destOrd="0" presId="urn:microsoft.com/office/officeart/2008/layout/VerticalCurvedList"/>
    <dgm:cxn modelId="{08E06F78-0914-4DF0-BA50-C749A70C6176}" type="presParOf" srcId="{C7F0AAE9-C740-451B-BC4E-0DF4DFD8F965}" destId="{04181960-89EB-46F3-A8F5-0083FD47D59A}" srcOrd="0" destOrd="0" presId="urn:microsoft.com/office/officeart/2008/layout/VerticalCurvedList"/>
    <dgm:cxn modelId="{92AD8FB7-1333-421A-A9BC-E0202939BCB8}" type="presParOf" srcId="{EB5655CF-304F-4E4D-9045-97F96D22A04B}" destId="{B60BC600-2D2C-4398-870E-593441A08F2A}" srcOrd="5" destOrd="0" presId="urn:microsoft.com/office/officeart/2008/layout/VerticalCurvedList"/>
    <dgm:cxn modelId="{13239B78-F916-4B11-B6CC-9E092AFB2324}" type="presParOf" srcId="{EB5655CF-304F-4E4D-9045-97F96D22A04B}" destId="{F1DE6AD8-4308-4B9C-BA6C-BE5E2824FB2C}" srcOrd="6" destOrd="0" presId="urn:microsoft.com/office/officeart/2008/layout/VerticalCurvedList"/>
    <dgm:cxn modelId="{F8442FD5-451C-415C-8765-44EE2EA0D4CB}" type="presParOf" srcId="{F1DE6AD8-4308-4B9C-BA6C-BE5E2824FB2C}" destId="{30D7AEE0-E4B0-4AFA-A719-1690F92E2C91}" srcOrd="0" destOrd="0" presId="urn:microsoft.com/office/officeart/2008/layout/VerticalCurvedList"/>
    <dgm:cxn modelId="{F32955F2-BD04-4B54-ADD4-702E3D24500C}" type="presParOf" srcId="{EB5655CF-304F-4E4D-9045-97F96D22A04B}" destId="{77412824-7258-4F53-AE99-0317C4AB286D}" srcOrd="7" destOrd="0" presId="urn:microsoft.com/office/officeart/2008/layout/VerticalCurvedList"/>
    <dgm:cxn modelId="{1D565C6A-CAB8-4C12-9671-005D0F9384CE}" type="presParOf" srcId="{EB5655CF-304F-4E4D-9045-97F96D22A04B}" destId="{5902E272-BBDF-459D-AFFA-63E925527061}" srcOrd="8" destOrd="0" presId="urn:microsoft.com/office/officeart/2008/layout/VerticalCurvedList"/>
    <dgm:cxn modelId="{D51767D1-FA37-4A8E-96FA-0F8AFE80CFBA}" type="presParOf" srcId="{5902E272-BBDF-459D-AFFA-63E925527061}" destId="{6F43534C-C70D-4563-9F95-B60C0224C08E}" srcOrd="0" destOrd="0" presId="urn:microsoft.com/office/officeart/2008/layout/VerticalCurvedList"/>
    <dgm:cxn modelId="{7081F011-917D-45B0-9F35-B5729D9C0AAE}" type="presParOf" srcId="{EB5655CF-304F-4E4D-9045-97F96D22A04B}" destId="{A9615594-3605-40CD-8EFD-87DFCA9E300F}" srcOrd="9" destOrd="0" presId="urn:microsoft.com/office/officeart/2008/layout/VerticalCurvedList"/>
    <dgm:cxn modelId="{A483D76A-6B7D-48B5-9434-D1BD43F75551}" type="presParOf" srcId="{EB5655CF-304F-4E4D-9045-97F96D22A04B}" destId="{8F76DB30-0DFE-4FA4-8247-634D6327CF8B}" srcOrd="10" destOrd="0" presId="urn:microsoft.com/office/officeart/2008/layout/VerticalCurvedList"/>
    <dgm:cxn modelId="{8B44BE00-97D5-4434-AA44-57DAA8DC8BEF}" type="presParOf" srcId="{8F76DB30-0DFE-4FA4-8247-634D6327CF8B}" destId="{16FC247F-E8DE-4D08-BB8B-CE7C3FF894EE}" srcOrd="0" destOrd="0" presId="urn:microsoft.com/office/officeart/2008/layout/VerticalCurvedList"/>
    <dgm:cxn modelId="{52548653-3349-4108-B781-99DAF27F965E}" type="presParOf" srcId="{EB5655CF-304F-4E4D-9045-97F96D22A04B}" destId="{41D40B51-28F8-4965-AE20-1468BBC37FEE}" srcOrd="11" destOrd="0" presId="urn:microsoft.com/office/officeart/2008/layout/VerticalCurvedList"/>
    <dgm:cxn modelId="{5A3BB3F7-F545-4DB2-9FE3-D0CAAD305518}" type="presParOf" srcId="{EB5655CF-304F-4E4D-9045-97F96D22A04B}" destId="{1734EA4A-1E9D-47CB-A0AF-E5E324027FCD}" srcOrd="12" destOrd="0" presId="urn:microsoft.com/office/officeart/2008/layout/VerticalCurvedList"/>
    <dgm:cxn modelId="{085CA3E4-D420-4923-9EEC-A7A15A7AD753}" type="presParOf" srcId="{1734EA4A-1E9D-47CB-A0AF-E5E324027FCD}" destId="{0EA8DF69-6043-444E-A048-BFC8791B48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9A9B6-B363-44D3-98C8-FA2D63EF992A}">
      <dsp:nvSpPr>
        <dsp:cNvPr id="0" name=""/>
        <dsp:cNvSpPr/>
      </dsp:nvSpPr>
      <dsp:spPr>
        <a:xfrm>
          <a:off x="-5470535" y="-837613"/>
          <a:ext cx="6513678" cy="6513678"/>
        </a:xfrm>
        <a:prstGeom prst="blockArc">
          <a:avLst>
            <a:gd name="adj1" fmla="val 18900000"/>
            <a:gd name="adj2" fmla="val 2700000"/>
            <a:gd name="adj3" fmla="val 33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6CD2D-6F72-4AFA-8909-E7272D34E0EE}">
      <dsp:nvSpPr>
        <dsp:cNvPr id="0" name=""/>
        <dsp:cNvSpPr/>
      </dsp:nvSpPr>
      <dsp:spPr>
        <a:xfrm>
          <a:off x="388847" y="143781"/>
          <a:ext cx="10804508" cy="73141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330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0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Узагальнює практику застосування законодавства з питань, що належать до її компетенції</a:t>
          </a:r>
          <a:endParaRPr lang="uk-UA" sz="20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847" y="143781"/>
        <a:ext cx="10804508" cy="731415"/>
      </dsp:txXfrm>
    </dsp:sp>
    <dsp:sp modelId="{F3957357-5C2E-4C60-BFB1-0C8D02F5AF2A}">
      <dsp:nvSpPr>
        <dsp:cNvPr id="0" name=""/>
        <dsp:cNvSpPr/>
      </dsp:nvSpPr>
      <dsp:spPr>
        <a:xfrm>
          <a:off x="70477" y="191118"/>
          <a:ext cx="636740" cy="63674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CA8EF-078F-49B9-BB0E-BF8B61CC8D4F}">
      <dsp:nvSpPr>
        <dsp:cNvPr id="0" name=""/>
        <dsp:cNvSpPr/>
      </dsp:nvSpPr>
      <dsp:spPr>
        <a:xfrm>
          <a:off x="807857" y="1018784"/>
          <a:ext cx="10385498" cy="50939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3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Проводить  інституційний аудит</a:t>
          </a:r>
        </a:p>
      </dsp:txBody>
      <dsp:txXfrm>
        <a:off x="807857" y="1018784"/>
        <a:ext cx="10385498" cy="509392"/>
      </dsp:txXfrm>
    </dsp:sp>
    <dsp:sp modelId="{04181960-89EB-46F3-A8F5-0083FD47D59A}">
      <dsp:nvSpPr>
        <dsp:cNvPr id="0" name=""/>
        <dsp:cNvSpPr/>
      </dsp:nvSpPr>
      <dsp:spPr>
        <a:xfrm>
          <a:off x="489487" y="955110"/>
          <a:ext cx="636740" cy="636740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BC600-2D2C-4398-870E-593441A08F2A}">
      <dsp:nvSpPr>
        <dsp:cNvPr id="0" name=""/>
        <dsp:cNvSpPr/>
      </dsp:nvSpPr>
      <dsp:spPr>
        <a:xfrm>
          <a:off x="1057106" y="1722718"/>
          <a:ext cx="10078602" cy="62950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330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Надає рекомендації закладам освіти (крім закладів вищої освіти) щодо організації та функціонування внутрішньої системи забезпечення якості освіти</a:t>
          </a:r>
          <a:endParaRPr lang="uk-UA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7106" y="1722718"/>
        <a:ext cx="10078602" cy="629506"/>
      </dsp:txXfrm>
    </dsp:sp>
    <dsp:sp modelId="{30D7AEE0-E4B0-4AFA-A719-1690F92E2C91}">
      <dsp:nvSpPr>
        <dsp:cNvPr id="0" name=""/>
        <dsp:cNvSpPr/>
      </dsp:nvSpPr>
      <dsp:spPr>
        <a:xfrm>
          <a:off x="681090" y="1719101"/>
          <a:ext cx="636740" cy="63674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12824-7258-4F53-AE99-0317C4AB286D}">
      <dsp:nvSpPr>
        <dsp:cNvPr id="0" name=""/>
        <dsp:cNvSpPr/>
      </dsp:nvSpPr>
      <dsp:spPr>
        <a:xfrm>
          <a:off x="999460" y="2546283"/>
          <a:ext cx="10193895" cy="509392"/>
        </a:xfrm>
        <a:prstGeom prst="rect">
          <a:avLst/>
        </a:prstGeom>
        <a:solidFill>
          <a:srgbClr val="5D9C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3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Проводить моніторинг якості освітньої діяльності та якості освіти </a:t>
          </a:r>
          <a:endParaRPr lang="uk-UA" sz="20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9460" y="2546283"/>
        <a:ext cx="10193895" cy="509392"/>
      </dsp:txXfrm>
    </dsp:sp>
    <dsp:sp modelId="{6F43534C-C70D-4563-9F95-B60C0224C08E}">
      <dsp:nvSpPr>
        <dsp:cNvPr id="0" name=""/>
        <dsp:cNvSpPr/>
      </dsp:nvSpPr>
      <dsp:spPr>
        <a:xfrm>
          <a:off x="681090" y="2482609"/>
          <a:ext cx="636740" cy="636740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15594-3605-40CD-8EFD-87DFCA9E300F}">
      <dsp:nvSpPr>
        <dsp:cNvPr id="0" name=""/>
        <dsp:cNvSpPr/>
      </dsp:nvSpPr>
      <dsp:spPr>
        <a:xfrm>
          <a:off x="807857" y="3202670"/>
          <a:ext cx="10385498" cy="72460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3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Аналізує діяльність місцевих </a:t>
          </a: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органів виконавчої влади, органів місцевого самоврядування, їх структурних підрозділів з питань освіти</a:t>
          </a:r>
        </a:p>
      </dsp:txBody>
      <dsp:txXfrm>
        <a:off x="807857" y="3202670"/>
        <a:ext cx="10385498" cy="724600"/>
      </dsp:txXfrm>
    </dsp:sp>
    <dsp:sp modelId="{16FC247F-E8DE-4D08-BB8B-CE7C3FF894EE}">
      <dsp:nvSpPr>
        <dsp:cNvPr id="0" name=""/>
        <dsp:cNvSpPr/>
      </dsp:nvSpPr>
      <dsp:spPr>
        <a:xfrm>
          <a:off x="489487" y="3246600"/>
          <a:ext cx="636740" cy="636740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40B51-28F8-4965-AE20-1468BBC37FEE}">
      <dsp:nvSpPr>
        <dsp:cNvPr id="0" name=""/>
        <dsp:cNvSpPr/>
      </dsp:nvSpPr>
      <dsp:spPr>
        <a:xfrm>
          <a:off x="487654" y="4083086"/>
          <a:ext cx="10750809" cy="719969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3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Здійснює  державний нагляд (контроль) за діяльністю закладів освіти щодо дотримання ними вимог законодавства про освіту</a:t>
          </a:r>
          <a:endParaRPr lang="uk-UA" sz="20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654" y="4083086"/>
        <a:ext cx="10750809" cy="719969"/>
      </dsp:txXfrm>
    </dsp:sp>
    <dsp:sp modelId="{0EA8DF69-6043-444E-A048-BFC8791B48C7}">
      <dsp:nvSpPr>
        <dsp:cNvPr id="0" name=""/>
        <dsp:cNvSpPr/>
      </dsp:nvSpPr>
      <dsp:spPr>
        <a:xfrm>
          <a:off x="137822" y="4178299"/>
          <a:ext cx="617797" cy="586507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743BA-0D74-424C-99BC-080B46C91554}" type="datetimeFigureOut">
              <a:rPr lang="ru-RU" smtClean="0"/>
              <a:pPr/>
              <a:t>19.04.2021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DCAA5-00E6-4B20-B8A5-2174C82E0E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824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689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946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841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973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731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57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4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59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70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817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22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972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702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25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93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6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99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58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03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31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7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5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2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995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/>
              <a:pPr/>
              <a:t>19.04.2021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05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918" y="495618"/>
            <a:ext cx="3506365" cy="9137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486659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570918" y="1989297"/>
            <a:ext cx="10913629" cy="152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ДЕРЖАВНОЇ СЛУЖБИ ЯКОСТІ ОСВІТИ УКРАЇНИ ЩОДО ЗАБЕЗПЕЧЕННЯ ЯКІСНОЇ ОСВІТИ ДЛЯ ДІТЕЙ З ОСОБЛИВИМИ ОСВІТНІМИ ПОТРЕБАМИ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22" name="Вадим Гетьман  |  7 травня 2020 року"/>
          <p:cNvSpPr txBox="1"/>
          <p:nvPr/>
        </p:nvSpPr>
        <p:spPr>
          <a:xfrm>
            <a:off x="510679" y="5838775"/>
            <a:ext cx="414526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>
              <a:defRPr sz="40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lang="uk-UA" sz="2000" dirty="0"/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Квітень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err="1">
                <a:latin typeface="Times New Roman" pitchFamily="18" charset="0"/>
                <a:cs typeface="Times New Roman" pitchFamily="18" charset="0"/>
              </a:rPr>
              <a:t>року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01020" y="398734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Валентина Бобир,</a:t>
            </a:r>
          </a:p>
          <a:p>
            <a:pPr algn="r">
              <a:defRPr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відділу початкової освіти управління роботи із закладами загальної середньої освіти департаменту</a:t>
            </a:r>
          </a:p>
          <a:p>
            <a:pPr algn="r">
              <a:defRPr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інституційного аудиту </a:t>
            </a:r>
          </a:p>
          <a:p>
            <a:pPr algn="r">
              <a:defRPr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 служби якості освіти України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42472899"/>
              </p:ext>
            </p:extLst>
          </p:nvPr>
        </p:nvGraphicFramePr>
        <p:xfrm>
          <a:off x="251454" y="1296365"/>
          <a:ext cx="11057011" cy="4800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круглений прямокутник 2"/>
          <p:cNvSpPr/>
          <p:nvPr/>
        </p:nvSpPr>
        <p:spPr>
          <a:xfrm>
            <a:off x="3136449" y="31291"/>
            <a:ext cx="6644159" cy="972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інклюзивного навчання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результатами інституційних аудитів)</a:t>
            </a:r>
          </a:p>
        </p:txBody>
      </p:sp>
      <p:pic>
        <p:nvPicPr>
          <p:cNvPr id="7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6481" y="148310"/>
            <a:ext cx="2250646" cy="5865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3150" y="5372807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Прямокутник 4"/>
          <p:cNvSpPr/>
          <p:nvPr/>
        </p:nvSpPr>
        <p:spPr>
          <a:xfrm>
            <a:off x="3897872" y="1334893"/>
            <a:ext cx="4588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інклюзивних класів</a:t>
            </a:r>
          </a:p>
        </p:txBody>
      </p:sp>
    </p:spTree>
    <p:extLst>
      <p:ext uri="{BB962C8B-B14F-4D97-AF65-F5344CB8AC3E}">
        <p14:creationId xmlns:p14="http://schemas.microsoft.com/office/powerpoint/2010/main" val="67780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544860"/>
              </p:ext>
            </p:extLst>
          </p:nvPr>
        </p:nvGraphicFramePr>
        <p:xfrm>
          <a:off x="6053559" y="1465858"/>
          <a:ext cx="5602147" cy="485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39324277"/>
              </p:ext>
            </p:extLst>
          </p:nvPr>
        </p:nvGraphicFramePr>
        <p:xfrm>
          <a:off x="367286" y="1473306"/>
          <a:ext cx="6427053" cy="4691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Округлений прямокутник 2"/>
          <p:cNvSpPr/>
          <p:nvPr/>
        </p:nvSpPr>
        <p:spPr>
          <a:xfrm>
            <a:off x="3066344" y="94775"/>
            <a:ext cx="6644159" cy="972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результатами інституційних аудитів)</a:t>
            </a:r>
          </a:p>
        </p:txBody>
      </p:sp>
      <p:pic>
        <p:nvPicPr>
          <p:cNvPr id="7" name="Image" descr="Imag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6481" y="148310"/>
            <a:ext cx="2250646" cy="5865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387748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кутник 1"/>
          <p:cNvSpPr/>
          <p:nvPr/>
        </p:nvSpPr>
        <p:spPr>
          <a:xfrm>
            <a:off x="1940358" y="31291"/>
            <a:ext cx="8630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освітня територія</a:t>
            </a:r>
          </a:p>
          <a:p>
            <a:pPr algn="ctr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67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350682"/>
              </p:ext>
            </p:extLst>
          </p:nvPr>
        </p:nvGraphicFramePr>
        <p:xfrm>
          <a:off x="5949387" y="1284790"/>
          <a:ext cx="4942082" cy="503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87982819"/>
              </p:ext>
            </p:extLst>
          </p:nvPr>
        </p:nvGraphicFramePr>
        <p:xfrm>
          <a:off x="251455" y="1296365"/>
          <a:ext cx="6427053" cy="4800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Округлений прямокутник 2"/>
          <p:cNvSpPr/>
          <p:nvPr/>
        </p:nvSpPr>
        <p:spPr>
          <a:xfrm>
            <a:off x="3136449" y="31291"/>
            <a:ext cx="6644159" cy="972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Ресурсне забезпечення інклюзії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результатами інституційних аудитів)</a:t>
            </a:r>
          </a:p>
        </p:txBody>
      </p:sp>
      <p:pic>
        <p:nvPicPr>
          <p:cNvPr id="7" name="Image" descr="Imag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6481" y="148310"/>
            <a:ext cx="2250646" cy="5865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6481" y="7201607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Прямокутник 4"/>
          <p:cNvSpPr/>
          <p:nvPr/>
        </p:nvSpPr>
        <p:spPr>
          <a:xfrm>
            <a:off x="2344624" y="1365671"/>
            <a:ext cx="20261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 ресурси</a:t>
            </a:r>
          </a:p>
        </p:txBody>
      </p:sp>
    </p:spTree>
    <p:extLst>
      <p:ext uri="{BB962C8B-B14F-4D97-AF65-F5344CB8AC3E}">
        <p14:creationId xmlns:p14="http://schemas.microsoft.com/office/powerpoint/2010/main" val="275785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919" y="495619"/>
            <a:ext cx="2703483" cy="704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91409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3400424" y="495619"/>
            <a:ext cx="8372475" cy="359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ПРОВЕДЕНИХ ІНСТИТУЦІЙНИХ АУДИТІВ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Вадим Гетьман  |  7 травня 2020 року"/>
          <p:cNvSpPr txBox="1"/>
          <p:nvPr/>
        </p:nvSpPr>
        <p:spPr>
          <a:xfrm>
            <a:off x="510679" y="5838775"/>
            <a:ext cx="414526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>
              <a:defRPr sz="40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lang="uk-UA" sz="2000" dirty="0"/>
          </a:p>
          <a:p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875" y="4014787"/>
            <a:ext cx="2505075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1300" y="960811"/>
            <a:ext cx="9735773" cy="533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895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104" y="213173"/>
            <a:ext cx="2703483" cy="704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91409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2671219" y="385903"/>
            <a:ext cx="8372475" cy="359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 Я ТА ПЕРСПЕКТИВИ: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Вадим Гетьман  |  7 травня 2020 року"/>
          <p:cNvSpPr txBox="1"/>
          <p:nvPr/>
        </p:nvSpPr>
        <p:spPr>
          <a:xfrm>
            <a:off x="510679" y="5838775"/>
            <a:ext cx="414526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>
              <a:defRPr sz="40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lang="uk-UA" sz="2000" dirty="0"/>
          </a:p>
          <a:p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875" y="4014787"/>
            <a:ext cx="2505075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1169043" y="1349682"/>
            <a:ext cx="112042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 участь у формуванні інклюзивної культури в суспільстві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розроблені нормативних документів та ініціювання змін до чинної нормативної бази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Плідна співпраця з інклюзивно-ресурсними центрами, міжнародними організаціями, громадами з питань інклюзії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Плануємо: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діяльності органів місцевого самоврядування щодо рівня організації та забезпечення інклюзивного навчання під час вивчення рівня готовності закладів освіти до нового навчального року</a:t>
            </a:r>
          </a:p>
          <a:p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716" y="1349682"/>
            <a:ext cx="662103" cy="6001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716" y="2195986"/>
            <a:ext cx="692353" cy="6276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716" y="3228143"/>
            <a:ext cx="724711" cy="6569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09" y="4671666"/>
            <a:ext cx="1109334" cy="86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0677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15</a:t>
            </a:fld>
            <a:endParaRPr lang="uk-UA" dirty="0"/>
          </a:p>
        </p:txBody>
      </p:sp>
      <p:pic>
        <p:nvPicPr>
          <p:cNvPr id="3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91409"/>
            <a:ext cx="12192000" cy="1371083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2768" y="161925"/>
            <a:ext cx="2997106" cy="78105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круглений прямокутник 4"/>
          <p:cNvSpPr/>
          <p:nvPr/>
        </p:nvSpPr>
        <p:spPr>
          <a:xfrm>
            <a:off x="3609861" y="1627374"/>
            <a:ext cx="5689060" cy="3255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056" y="3105884"/>
            <a:ext cx="1161388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1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774" y="86565"/>
            <a:ext cx="2741807" cy="7145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91409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160774" y="3066328"/>
            <a:ext cx="6838950" cy="543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" name="Вадим Гетьман  |  7 травня 2020 року"/>
          <p:cNvSpPr txBox="1"/>
          <p:nvPr/>
        </p:nvSpPr>
        <p:spPr>
          <a:xfrm>
            <a:off x="510679" y="5838775"/>
            <a:ext cx="414526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>
              <a:defRPr sz="40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lang="uk-UA" sz="2000" dirty="0"/>
          </a:p>
          <a:p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875" y="4014787"/>
            <a:ext cx="2505075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/>
          <a:srcRect l="13485" t="24950" r="16402" b="4950"/>
          <a:stretch/>
        </p:blipFill>
        <p:spPr>
          <a:xfrm>
            <a:off x="1038396" y="1205804"/>
            <a:ext cx="9423599" cy="52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936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392" y="91004"/>
            <a:ext cx="2703483" cy="704532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4345315" y="432079"/>
            <a:ext cx="4934527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Служби:</a:t>
            </a:r>
            <a:endParaRPr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Вадим Гетьман  |  7 травня 2020 року"/>
          <p:cNvSpPr txBox="1"/>
          <p:nvPr/>
        </p:nvSpPr>
        <p:spPr>
          <a:xfrm>
            <a:off x="510679" y="5838775"/>
            <a:ext cx="414526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>
              <a:defRPr sz="40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lang="uk-UA" sz="2000" dirty="0"/>
          </a:p>
          <a:p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875" y="4014787"/>
            <a:ext cx="2505075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46801176"/>
              </p:ext>
            </p:extLst>
          </p:nvPr>
        </p:nvGraphicFramePr>
        <p:xfrm>
          <a:off x="232887" y="1258231"/>
          <a:ext cx="11260774" cy="4838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0" name="Image" descr="Image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5631998"/>
            <a:ext cx="12192000" cy="13710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2096" y="91004"/>
            <a:ext cx="1453219" cy="132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935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893" y="425068"/>
            <a:ext cx="3000957" cy="782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91409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4077283" y="868125"/>
            <a:ext cx="4713082" cy="1128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endParaRPr b="1" dirty="0">
              <a:solidFill>
                <a:srgbClr val="002060"/>
              </a:solidFill>
            </a:endParaRPr>
          </a:p>
        </p:txBody>
      </p:sp>
      <p:sp>
        <p:nvSpPr>
          <p:cNvPr id="122" name="Вадим Гетьман  |  7 травня 2020 року"/>
          <p:cNvSpPr txBox="1"/>
          <p:nvPr/>
        </p:nvSpPr>
        <p:spPr>
          <a:xfrm>
            <a:off x="510679" y="5838775"/>
            <a:ext cx="414526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>
              <a:defRPr sz="40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lang="uk-UA" sz="2000" dirty="0"/>
          </a:p>
          <a:p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875" y="4014787"/>
            <a:ext cx="2505075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370893" y="2246519"/>
            <a:ext cx="400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8000" dirty="0">
              <a:solidFill>
                <a:srgbClr val="FF0000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871537" y="1971244"/>
            <a:ext cx="104489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ІНКЛЮЗИВНЕ НАВЧАННЯ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гарантованих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принципах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недискримінації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багатоманітності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учасників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 вісімнадцятий частини першої статі 1 Закону України «Про освіту»)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4077283" y="477667"/>
            <a:ext cx="4551446" cy="6922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КЛЮЧОВІ ПОНЯТТЯ</a:t>
            </a:r>
          </a:p>
        </p:txBody>
      </p:sp>
    </p:spTree>
    <p:extLst>
      <p:ext uri="{BB962C8B-B14F-4D97-AF65-F5344CB8AC3E}">
        <p14:creationId xmlns:p14="http://schemas.microsoft.com/office/powerpoint/2010/main" val="19282483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863860"/>
              </p:ext>
            </p:extLst>
          </p:nvPr>
        </p:nvGraphicFramePr>
        <p:xfrm>
          <a:off x="57211" y="1400463"/>
          <a:ext cx="3848964" cy="41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66865851"/>
              </p:ext>
            </p:extLst>
          </p:nvPr>
        </p:nvGraphicFramePr>
        <p:xfrm>
          <a:off x="3570346" y="1400463"/>
          <a:ext cx="4404804" cy="414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Округлений прямокутник 2"/>
          <p:cNvSpPr/>
          <p:nvPr/>
        </p:nvSpPr>
        <p:spPr>
          <a:xfrm>
            <a:off x="4068057" y="291955"/>
            <a:ext cx="5014305" cy="693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до роздумів</a:t>
            </a:r>
          </a:p>
        </p:txBody>
      </p:sp>
      <p:pic>
        <p:nvPicPr>
          <p:cNvPr id="7" name="Image" descr="Imag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0604" y="120347"/>
            <a:ext cx="2915534" cy="7597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375322"/>
            <a:ext cx="12192000" cy="1371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Діаграма 4"/>
          <p:cNvGraphicFramePr/>
          <p:nvPr>
            <p:extLst>
              <p:ext uri="{D42A27DB-BD31-4B8C-83A1-F6EECF244321}">
                <p14:modId xmlns:p14="http://schemas.microsoft.com/office/powerpoint/2010/main" val="4177418543"/>
              </p:ext>
            </p:extLst>
          </p:nvPr>
        </p:nvGraphicFramePr>
        <p:xfrm>
          <a:off x="7419310" y="1392091"/>
          <a:ext cx="4756220" cy="415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Прямокутник 1"/>
          <p:cNvSpPr/>
          <p:nvPr/>
        </p:nvSpPr>
        <p:spPr>
          <a:xfrm>
            <a:off x="120604" y="5891587"/>
            <a:ext cx="113042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взяті з проєкту Національної стратегії розвитку інклюзивної освіти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2030 роки</a:t>
            </a:r>
          </a:p>
        </p:txBody>
      </p:sp>
    </p:spTree>
    <p:extLst>
      <p:ext uri="{BB962C8B-B14F-4D97-AF65-F5344CB8AC3E}">
        <p14:creationId xmlns:p14="http://schemas.microsoft.com/office/powerpoint/2010/main" val="254280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круглений прямокутник 2"/>
          <p:cNvSpPr/>
          <p:nvPr/>
        </p:nvSpPr>
        <p:spPr>
          <a:xfrm>
            <a:off x="4065665" y="167026"/>
            <a:ext cx="4939440" cy="758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до роздумів</a:t>
            </a:r>
          </a:p>
          <a:p>
            <a:pPr algn="ctr"/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290" y="82470"/>
            <a:ext cx="2741914" cy="7145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290" y="5425426"/>
            <a:ext cx="12192000" cy="1371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Діаграма 8"/>
          <p:cNvGraphicFramePr/>
          <p:nvPr>
            <p:extLst>
              <p:ext uri="{D42A27DB-BD31-4B8C-83A1-F6EECF244321}">
                <p14:modId xmlns:p14="http://schemas.microsoft.com/office/powerpoint/2010/main" val="1022347194"/>
              </p:ext>
            </p:extLst>
          </p:nvPr>
        </p:nvGraphicFramePr>
        <p:xfrm>
          <a:off x="226028" y="1076447"/>
          <a:ext cx="11739944" cy="500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056" y="6144985"/>
            <a:ext cx="1055315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734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круглений прямокутник 2"/>
          <p:cNvSpPr/>
          <p:nvPr/>
        </p:nvSpPr>
        <p:spPr>
          <a:xfrm>
            <a:off x="3906175" y="230821"/>
            <a:ext cx="5014305" cy="693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до роздумів</a:t>
            </a:r>
          </a:p>
        </p:txBody>
      </p:sp>
      <p:pic>
        <p:nvPicPr>
          <p:cNvPr id="7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459" y="132745"/>
            <a:ext cx="2660891" cy="6934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47458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2048718" y="1825625"/>
            <a:ext cx="9352345" cy="4351338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2,6% учнів з особливими освітніми потребами, які навчаються в спеціальних школах, спеціальних або інклюзивних класах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35% закладів освіти від загальної кількості організувало інклюзивне навчання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6,6% зменшилася кількість учнів, які навчалися на індивідуальній формі навчання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056" y="2250065"/>
            <a:ext cx="1675637" cy="1751229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98056" y="5576740"/>
            <a:ext cx="10835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 дані взяті з проєкту Національної стратегії розвитку інклюзивної освіти на 2020 – 2030 роки</a:t>
            </a:r>
          </a:p>
        </p:txBody>
      </p:sp>
    </p:spTree>
    <p:extLst>
      <p:ext uri="{BB962C8B-B14F-4D97-AF65-F5344CB8AC3E}">
        <p14:creationId xmlns:p14="http://schemas.microsoft.com/office/powerpoint/2010/main" val="52022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круглений прямокутник 5"/>
          <p:cNvSpPr/>
          <p:nvPr/>
        </p:nvSpPr>
        <p:spPr>
          <a:xfrm>
            <a:off x="2974695" y="135091"/>
            <a:ext cx="7981089" cy="682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9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392" y="113293"/>
            <a:ext cx="2703483" cy="704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91409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2583309" y="333686"/>
            <a:ext cx="8372475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РОЗГЛЯДУ ЗВЕРНЕНЬ ГРОМАДЯН</a:t>
            </a:r>
          </a:p>
        </p:txBody>
      </p:sp>
      <p:sp>
        <p:nvSpPr>
          <p:cNvPr id="122" name="Вадим Гетьман  |  7 травня 2020 року"/>
          <p:cNvSpPr txBox="1"/>
          <p:nvPr/>
        </p:nvSpPr>
        <p:spPr>
          <a:xfrm>
            <a:off x="510679" y="5838775"/>
            <a:ext cx="414526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>
              <a:defRPr sz="40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lang="uk-UA" sz="2000" dirty="0"/>
          </a:p>
          <a:p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875" y="4014787"/>
            <a:ext cx="2505075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7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1316850" y="727121"/>
            <a:ext cx="10767120" cy="5837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ct val="150000"/>
              </a:lnSpc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Дотримано права заявників: </a:t>
            </a:r>
          </a:p>
          <a:p>
            <a:pPr>
              <a:lnSpc>
                <a:spcPct val="150000"/>
              </a:lnSpc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зарахування та організація класів з інклюзивним навчанням;</a:t>
            </a:r>
          </a:p>
          <a:p>
            <a:pPr>
              <a:lnSpc>
                <a:spcPct val="150000"/>
              </a:lnSpc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відкриття інклюзивних груп подовженого дня;</a:t>
            </a:r>
          </a:p>
          <a:p>
            <a:pPr>
              <a:lnSpc>
                <a:spcPct val="150000"/>
              </a:lnSpc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отримання корекційних послуги під час навчання; </a:t>
            </a:r>
          </a:p>
          <a:p>
            <a:pPr>
              <a:lnSpc>
                <a:spcPct val="150000"/>
              </a:lnSpc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відкриття інклюзивних груп в закладах дошкільної освіти;</a:t>
            </a:r>
          </a:p>
          <a:p>
            <a:pPr>
              <a:lnSpc>
                <a:spcPct val="150000"/>
              </a:lnSpc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endParaRPr lang="uk-UA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створення належних умов для навчання та перебування дитини з ООП в закладі освіти;</a:t>
            </a:r>
          </a:p>
          <a:p>
            <a:pPr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endParaRPr lang="uk-UA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навчання за індивідуальною освітньою траєкторією  рахування особливих освітніх потреб дитини);</a:t>
            </a:r>
          </a:p>
          <a:p>
            <a:pPr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endParaRPr lang="uk-UA" sz="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 indent="-173038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 умови праці/оплата праці </a:t>
            </a:r>
            <a:endParaRPr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809053"/>
            <a:ext cx="1316850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5865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543" y="143352"/>
            <a:ext cx="2703483" cy="704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" descr="Imag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91409"/>
            <a:ext cx="12192000" cy="13710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Округлений прямокутник 3"/>
          <p:cNvSpPr/>
          <p:nvPr/>
        </p:nvSpPr>
        <p:spPr>
          <a:xfrm>
            <a:off x="2996095" y="194388"/>
            <a:ext cx="8819909" cy="1140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1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2867025" y="329793"/>
            <a:ext cx="9054900" cy="1036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defRPr sz="7000" b="0">
                <a:latin typeface="e-Ukraine Bold"/>
                <a:ea typeface="e-Ukraine Bold"/>
                <a:cs typeface="e-Ukraine Bold"/>
                <a:sym typeface="e-Ukraine Bold"/>
              </a:defRPr>
            </a:pPr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проведених інституційних аудитів (2020 – 2021 роки)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22" name="Вадим Гетьман  |  7 травня 2020 року"/>
          <p:cNvSpPr txBox="1"/>
          <p:nvPr/>
        </p:nvSpPr>
        <p:spPr>
          <a:xfrm>
            <a:off x="510679" y="5838775"/>
            <a:ext cx="414526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>
              <a:defRPr sz="40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lang="uk-UA" sz="2000" dirty="0"/>
          </a:p>
          <a:p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4403" y="2313205"/>
            <a:ext cx="1011752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більше 100 інституційних аудити 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45 закладах загальної середньої освіти виявлено 81 порушення вимог законодавства щодо прав учнів з ООП на якісну освіту </a:t>
            </a:r>
          </a:p>
          <a:p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447" y="2750140"/>
            <a:ext cx="1353429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559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18516</TotalTime>
  <Words>509</Words>
  <Application>Microsoft Office PowerPoint</Application>
  <PresentationFormat>Широкоэкранный</PresentationFormat>
  <Paragraphs>96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e-Ukraine Bold</vt:lpstr>
      <vt:lpstr>Proba Pro Regular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Oksana</cp:lastModifiedBy>
  <cp:revision>1262</cp:revision>
  <cp:lastPrinted>2020-11-04T11:08:20Z</cp:lastPrinted>
  <dcterms:created xsi:type="dcterms:W3CDTF">2018-12-21T09:29:25Z</dcterms:created>
  <dcterms:modified xsi:type="dcterms:W3CDTF">2021-04-19T11:26:30Z</dcterms:modified>
</cp:coreProperties>
</file>